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3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8" r:id="rId3"/>
    <p:sldId id="377" r:id="rId4"/>
    <p:sldId id="380" r:id="rId5"/>
    <p:sldId id="371" r:id="rId6"/>
    <p:sldId id="364" r:id="rId7"/>
    <p:sldId id="368" r:id="rId8"/>
    <p:sldId id="329" r:id="rId9"/>
    <p:sldId id="382" r:id="rId10"/>
    <p:sldId id="339" r:id="rId11"/>
    <p:sldId id="369" r:id="rId12"/>
    <p:sldId id="381" r:id="rId13"/>
    <p:sldId id="378" r:id="rId14"/>
  </p:sldIdLst>
  <p:sldSz cx="9144000" cy="5143500" type="screen16x9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E2424F-246F-4C20-9964-2FB758E22EEF}">
  <a:tblStyle styleId="{B7E2424F-246F-4C20-9964-2FB758E22E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1"/>
    <p:restoredTop sz="67417" autoAdjust="0"/>
  </p:normalViewPr>
  <p:slideViewPr>
    <p:cSldViewPr snapToGrid="0" snapToObjects="1">
      <p:cViewPr varScale="1">
        <p:scale>
          <a:sx n="117" d="100"/>
          <a:sy n="117" d="100"/>
        </p:scale>
        <p:origin x="1760" y="168"/>
      </p:cViewPr>
      <p:guideLst/>
    </p:cSldViewPr>
  </p:slideViewPr>
  <p:outlineViewPr>
    <p:cViewPr>
      <p:scale>
        <a:sx n="33" d="100"/>
        <a:sy n="33" d="100"/>
      </p:scale>
      <p:origin x="0" y="-58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22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B7FDD-840F-2E4D-B28B-547DE42FE97C}" type="datetimeFigureOut">
              <a:rPr lang="en-US" smtClean="0"/>
              <a:t>3/10/19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58532-C4C0-3A47-8507-4E46695D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2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75152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087027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757373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723197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422963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3699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62704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411009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80785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8673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576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91874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50" r:id="rId12"/>
    <p:sldLayoutId id="2147484151" r:id="rId13"/>
    <p:sldLayoutId id="2147484152" r:id="rId14"/>
    <p:sldLayoutId id="2147484153" r:id="rId15"/>
    <p:sldLayoutId id="2147484154" r:id="rId16"/>
    <p:sldLayoutId id="2147484155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dmpc.sdsu.edu/curriculum/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hyperlink" Target="https://dmpc.sdsu.edu/" TargetMode="External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mpc.sdsu.edu/" TargetMode="External"/><Relationship Id="rId4" Type="http://schemas.openxmlformats.org/officeDocument/2006/relationships/hyperlink" Target="mailto:osoto@sdsu.edu" TargetMode="External"/><Relationship Id="rId5" Type="http://schemas.openxmlformats.org/officeDocument/2006/relationships/hyperlink" Target="mailto:melody.Mmorris@sweetwaterschools.org" TargetMode="External"/><Relationship Id="rId6" Type="http://schemas.openxmlformats.org/officeDocument/2006/relationships/hyperlink" Target="mailto:AnneMarie.Almaraz@sweetwaterschools.org" TargetMode="External"/><Relationship Id="rId7" Type="http://schemas.openxmlformats.org/officeDocument/2006/relationships/hyperlink" Target="mailto:tkvu1992@gmail.com" TargetMode="External"/><Relationship Id="rId8" Type="http://schemas.openxmlformats.org/officeDocument/2006/relationships/hyperlink" Target="mailto:clarakmateo@gmail.com" TargetMode="External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hyperlink" Target="https://dmpc.sdsu.edu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_aYSy1bsdhk84nfGnRd_61hO1gXCVDxtj0aTuewbmJQat8w/viewform" TargetMode="External"/><Relationship Id="rId4" Type="http://schemas.openxmlformats.org/officeDocument/2006/relationships/hyperlink" Target="https://tinyurl.com/exitslip-012619" TargetMode="External"/><Relationship Id="rId5" Type="http://schemas.openxmlformats.org/officeDocument/2006/relationships/hyperlink" Target="https://tinyurl.com/sdsu-towerofhanoi" TargetMode="External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11700" y="117565"/>
            <a:ext cx="8520600" cy="73105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 b="1" dirty="0" smtClean="0">
                <a:solidFill>
                  <a:schemeClr val="tx1"/>
                </a:solidFill>
              </a:rPr>
              <a:t>Discrete </a:t>
            </a:r>
            <a:r>
              <a:rPr lang="en" sz="3200" b="1" dirty="0">
                <a:solidFill>
                  <a:schemeClr val="tx1"/>
                </a:solidFill>
              </a:rPr>
              <a:t>Math </a:t>
            </a:r>
            <a:r>
              <a:rPr lang="en-US" sz="3200" b="1" dirty="0" smtClean="0">
                <a:solidFill>
                  <a:schemeClr val="tx1"/>
                </a:solidFill>
              </a:rPr>
              <a:t>Project Collaborative</a:t>
            </a:r>
            <a:endParaRPr lang="en" sz="3200" b="1" dirty="0">
              <a:solidFill>
                <a:schemeClr val="tx1"/>
              </a:solidFill>
            </a:endParaRPr>
          </a:p>
        </p:txBody>
      </p:sp>
      <p:grpSp>
        <p:nvGrpSpPr>
          <p:cNvPr id="63" name="Shape 63"/>
          <p:cNvGrpSpPr/>
          <p:nvPr/>
        </p:nvGrpSpPr>
        <p:grpSpPr>
          <a:xfrm>
            <a:off x="1564323" y="4503680"/>
            <a:ext cx="1791384" cy="410013"/>
            <a:chOff x="1987800" y="2340625"/>
            <a:chExt cx="1758000" cy="400200"/>
          </a:xfrm>
        </p:grpSpPr>
        <p:sp>
          <p:nvSpPr>
            <p:cNvPr id="64" name="Shape 64"/>
            <p:cNvSpPr/>
            <p:nvPr/>
          </p:nvSpPr>
          <p:spPr>
            <a:xfrm>
              <a:off x="1987800" y="2340625"/>
              <a:ext cx="1758000" cy="400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65" name="Shape 6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062200" y="2378763"/>
              <a:ext cx="1609200" cy="323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26" name="Picture 2" descr="Discrete Mathematics for Pre-College Students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37"/>
          <a:stretch/>
        </p:blipFill>
        <p:spPr bwMode="auto">
          <a:xfrm>
            <a:off x="3355707" y="2164118"/>
            <a:ext cx="1821583" cy="141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hape 6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51455" y="4503680"/>
            <a:ext cx="2454611" cy="4100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830622" y="3643410"/>
            <a:ext cx="2989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hlinkClick r:id="rId7"/>
              </a:rPr>
              <a:t>https://</a:t>
            </a:r>
            <a:r>
              <a:rPr lang="en-US" sz="2000" b="1" dirty="0" err="1">
                <a:solidFill>
                  <a:srgbClr val="C00000"/>
                </a:solidFill>
                <a:hlinkClick r:id="rId7"/>
              </a:rPr>
              <a:t>dmpc.sdsu.edu</a:t>
            </a:r>
            <a:r>
              <a:rPr lang="en-US" sz="2000" b="1" dirty="0">
                <a:solidFill>
                  <a:srgbClr val="C00000"/>
                </a:solidFill>
                <a:hlinkClick r:id="rId7"/>
              </a:rPr>
              <a:t>/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269" y="895628"/>
            <a:ext cx="7811689" cy="11670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300" b="1" dirty="0" smtClean="0">
                <a:solidFill>
                  <a:srgbClr val="C00000"/>
                </a:solidFill>
              </a:rPr>
              <a:t>Ways of Thinking vs. </a:t>
            </a:r>
          </a:p>
          <a:p>
            <a:pPr algn="ctr"/>
            <a:r>
              <a:rPr lang="en-US" sz="3300" b="1" dirty="0" smtClean="0">
                <a:solidFill>
                  <a:srgbClr val="C00000"/>
                </a:solidFill>
              </a:rPr>
              <a:t>Ways of Understanding</a:t>
            </a:r>
            <a:endParaRPr lang="en-US" sz="33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4" name="Picture 2" descr="https://lh3.googleusercontent.com/d3noizZomDRJ4IJ0vXjVsKYe5oinZoaKNOzSD8Cv7JDqaT96y9VSuCUn11cFIJX4dJ8HEP_aIm-uObQfHpFibByYg4VvBeGwzKBJ20F3FGku_gEY4FBb3kXE7YlUhZ1uw0ZWiHPZo3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814" y="4503680"/>
            <a:ext cx="1801368" cy="41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214471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/>
            <a:r>
              <a:rPr lang="en-US" b="1" dirty="0" smtClean="0">
                <a:solidFill>
                  <a:srgbClr val="C00000"/>
                </a:solidFill>
              </a:rPr>
              <a:t>Beliefs About Learning</a:t>
            </a:r>
            <a:endParaRPr lang="en" b="1" dirty="0">
              <a:solidFill>
                <a:srgbClr val="C00000"/>
              </a:solidFill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35888" y="864466"/>
            <a:ext cx="8131912" cy="36736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fontAlgn="base">
              <a:spcAft>
                <a:spcPts val="600"/>
              </a:spcAft>
            </a:pPr>
            <a:r>
              <a:rPr lang="en-US" sz="1800" dirty="0" smtClean="0"/>
              <a:t>Problem-solving </a:t>
            </a:r>
            <a:r>
              <a:rPr lang="en-US" sz="1800" dirty="0"/>
              <a:t>and productive struggle are keys to knowledge </a:t>
            </a:r>
            <a:r>
              <a:rPr lang="en-US" sz="1800" dirty="0" smtClean="0"/>
              <a:t>construction</a:t>
            </a:r>
          </a:p>
          <a:p>
            <a:pPr fontAlgn="base">
              <a:spcAft>
                <a:spcPts val="600"/>
              </a:spcAft>
            </a:pPr>
            <a:r>
              <a:rPr lang="en-US" sz="1800" dirty="0" smtClean="0"/>
              <a:t>Students </a:t>
            </a:r>
            <a:r>
              <a:rPr lang="en-US" sz="1800" dirty="0"/>
              <a:t>need MANY opportunities to define, model, generalize, conjecture and </a:t>
            </a:r>
            <a:r>
              <a:rPr lang="en-US" sz="1800" dirty="0" smtClean="0"/>
              <a:t>justify</a:t>
            </a:r>
          </a:p>
          <a:p>
            <a:pPr fontAlgn="base">
              <a:spcAft>
                <a:spcPts val="600"/>
              </a:spcAft>
            </a:pPr>
            <a:r>
              <a:rPr lang="en-US" sz="1800" dirty="0" smtClean="0"/>
              <a:t>Teachers </a:t>
            </a:r>
            <a:r>
              <a:rPr lang="en-US" sz="1800" dirty="0"/>
              <a:t>should view students as partners in knowledge </a:t>
            </a:r>
            <a:r>
              <a:rPr lang="en-US" sz="1800" dirty="0" smtClean="0"/>
              <a:t>construction</a:t>
            </a:r>
          </a:p>
          <a:p>
            <a:pPr fontAlgn="base">
              <a:spcAft>
                <a:spcPts val="600"/>
              </a:spcAft>
            </a:pPr>
            <a:r>
              <a:rPr lang="en-US" sz="1800" dirty="0" smtClean="0"/>
              <a:t>Learners </a:t>
            </a:r>
            <a:r>
              <a:rPr lang="en-US" sz="1800" dirty="0"/>
              <a:t>should experience phenomena before labels are </a:t>
            </a:r>
            <a:r>
              <a:rPr lang="en-US" sz="1800" dirty="0" smtClean="0"/>
              <a:t>introduced</a:t>
            </a:r>
          </a:p>
          <a:p>
            <a:pPr fontAlgn="base">
              <a:spcAft>
                <a:spcPts val="600"/>
              </a:spcAft>
            </a:pPr>
            <a:r>
              <a:rPr lang="en-US" sz="1800" dirty="0" smtClean="0"/>
              <a:t>Learning </a:t>
            </a:r>
            <a:r>
              <a:rPr lang="en-US" sz="1800" dirty="0"/>
              <a:t>is both social and cognitive in nature    </a:t>
            </a:r>
            <a:endParaRPr lang="en-US" sz="1800" dirty="0" smtClean="0"/>
          </a:p>
          <a:p>
            <a:pPr fontAlgn="base">
              <a:spcAft>
                <a:spcPts val="600"/>
              </a:spcAft>
            </a:pPr>
            <a:r>
              <a:rPr lang="en-US" sz="1800" dirty="0" smtClean="0"/>
              <a:t>Group </a:t>
            </a:r>
            <a:r>
              <a:rPr lang="en-US" sz="1800" dirty="0"/>
              <a:t>tasks should be group worthy    </a:t>
            </a:r>
            <a:endParaRPr lang="en-US" sz="1800" dirty="0" smtClean="0"/>
          </a:p>
          <a:p>
            <a:pPr fontAlgn="base">
              <a:spcAft>
                <a:spcPts val="600"/>
              </a:spcAft>
            </a:pPr>
            <a:r>
              <a:rPr lang="en-US" sz="1800" dirty="0" smtClean="0"/>
              <a:t>Teachers </a:t>
            </a:r>
            <a:r>
              <a:rPr lang="en-US" sz="1800" dirty="0"/>
              <a:t>are orchestrators of discourse</a:t>
            </a:r>
          </a:p>
        </p:txBody>
      </p:sp>
    </p:spTree>
    <p:extLst>
      <p:ext uri="{BB962C8B-B14F-4D97-AF65-F5344CB8AC3E}">
        <p14:creationId xmlns:p14="http://schemas.microsoft.com/office/powerpoint/2010/main" val="21217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252433" y="530087"/>
            <a:ext cx="8520600" cy="64380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/>
            <a:r>
              <a:rPr lang="en-US" b="1" dirty="0" smtClean="0">
                <a:solidFill>
                  <a:srgbClr val="C00000"/>
                </a:solidFill>
              </a:rPr>
              <a:t>For more info about DMPC</a:t>
            </a:r>
            <a:r>
              <a:rPr lang="mr-IN" b="1" dirty="0" smtClean="0">
                <a:solidFill>
                  <a:srgbClr val="C00000"/>
                </a:solidFill>
              </a:rPr>
              <a:t>…</a:t>
            </a:r>
            <a:endParaRPr lang="en" b="1" dirty="0">
              <a:solidFill>
                <a:srgbClr val="C00000"/>
              </a:solidFill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38334" y="1173892"/>
            <a:ext cx="8205665" cy="373174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400" b="1" dirty="0">
                <a:solidFill>
                  <a:srgbClr val="474747"/>
                </a:solidFill>
                <a:latin typeface="ArialMT" charset="0"/>
              </a:rPr>
              <a:t>Website</a:t>
            </a:r>
            <a:r>
              <a:rPr lang="en-US" sz="2400" dirty="0">
                <a:solidFill>
                  <a:srgbClr val="474747"/>
                </a:solidFill>
                <a:latin typeface="ArialMT" charset="0"/>
              </a:rPr>
              <a:t>: </a:t>
            </a:r>
            <a:r>
              <a:rPr lang="en-US" sz="2400" dirty="0">
                <a:solidFill>
                  <a:srgbClr val="474747"/>
                </a:solidFill>
                <a:latin typeface="ArialMT" charset="0"/>
                <a:hlinkClick r:id="rId3"/>
              </a:rPr>
              <a:t>https://dmpc.sdsu.edu</a:t>
            </a:r>
            <a:r>
              <a:rPr lang="en-US" sz="2400" dirty="0" smtClean="0">
                <a:solidFill>
                  <a:srgbClr val="474747"/>
                </a:solidFill>
                <a:latin typeface="ArialMT" charset="0"/>
                <a:hlinkClick r:id="rId3"/>
              </a:rPr>
              <a:t>/</a:t>
            </a:r>
            <a:endParaRPr lang="en-US" sz="1850" dirty="0" smtClean="0">
              <a:solidFill>
                <a:srgbClr val="474747"/>
              </a:solidFill>
              <a:latin typeface="ArialMT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000" b="1" dirty="0" smtClean="0">
                <a:solidFill>
                  <a:srgbClr val="474747"/>
                </a:solidFill>
                <a:latin typeface="ArialMT" charset="0"/>
              </a:rPr>
              <a:t>Emails:</a:t>
            </a:r>
            <a:endParaRPr lang="en-US" sz="1850" dirty="0" smtClean="0">
              <a:solidFill>
                <a:srgbClr val="474747"/>
              </a:solidFill>
              <a:latin typeface="ArialMT" charset="0"/>
            </a:endParaRPr>
          </a:p>
          <a:p>
            <a:pPr lvl="1">
              <a:spcAft>
                <a:spcPts val="1000"/>
              </a:spcAft>
              <a:buFont typeface="Arial" charset="0"/>
              <a:buChar char="•"/>
            </a:pPr>
            <a:r>
              <a:rPr lang="en-US" sz="1850" b="1" dirty="0" smtClean="0">
                <a:solidFill>
                  <a:schemeClr val="tx1"/>
                </a:solidFill>
              </a:rPr>
              <a:t>Dr. Osvaldo Soto</a:t>
            </a:r>
            <a:r>
              <a:rPr lang="en-US" sz="1850" b="1" dirty="0" smtClean="0">
                <a:solidFill>
                  <a:srgbClr val="980000"/>
                </a:solidFill>
              </a:rPr>
              <a:t> </a:t>
            </a:r>
            <a:r>
              <a:rPr lang="mr-IN" sz="1850" b="1" dirty="0" smtClean="0">
                <a:solidFill>
                  <a:schemeClr val="tx1"/>
                </a:solidFill>
              </a:rPr>
              <a:t>–</a:t>
            </a:r>
            <a:r>
              <a:rPr lang="en-US" sz="1850" b="1" dirty="0" smtClean="0">
                <a:solidFill>
                  <a:srgbClr val="980000"/>
                </a:solidFill>
              </a:rPr>
              <a:t> </a:t>
            </a:r>
            <a:r>
              <a:rPr lang="en-US" sz="1850" dirty="0" smtClean="0">
                <a:solidFill>
                  <a:srgbClr val="980000"/>
                </a:solidFill>
                <a:hlinkClick r:id="rId4"/>
              </a:rPr>
              <a:t>osoto@sdsu.edu</a:t>
            </a:r>
            <a:endParaRPr lang="en-US" sz="1850" dirty="0" smtClean="0">
              <a:solidFill>
                <a:srgbClr val="980000"/>
              </a:solidFill>
            </a:endParaRPr>
          </a:p>
          <a:p>
            <a:pPr lvl="1">
              <a:spcAft>
                <a:spcPts val="1000"/>
              </a:spcAft>
              <a:buFont typeface="Arial" charset="0"/>
              <a:buChar char="•"/>
            </a:pPr>
            <a:r>
              <a:rPr lang="en-US" sz="1850" b="1" dirty="0" smtClean="0">
                <a:solidFill>
                  <a:schemeClr val="tx1"/>
                </a:solidFill>
              </a:rPr>
              <a:t>Melody Morris - </a:t>
            </a:r>
            <a:r>
              <a:rPr lang="en-US" sz="1850" dirty="0" smtClean="0">
                <a:hlinkClick r:id="rId5"/>
              </a:rPr>
              <a:t>melody.morris@sweetwaterschools.org</a:t>
            </a:r>
            <a:endParaRPr lang="en-US" sz="1850" b="1" dirty="0" smtClean="0">
              <a:solidFill>
                <a:srgbClr val="980000"/>
              </a:solidFill>
            </a:endParaRPr>
          </a:p>
          <a:p>
            <a:pPr lvl="1">
              <a:spcAft>
                <a:spcPts val="1000"/>
              </a:spcAft>
              <a:buFont typeface="Arial" charset="0"/>
              <a:buChar char="•"/>
            </a:pPr>
            <a:r>
              <a:rPr lang="en-US" sz="1850" b="1" dirty="0" smtClean="0">
                <a:solidFill>
                  <a:schemeClr val="tx1"/>
                </a:solidFill>
              </a:rPr>
              <a:t>Anne Marie </a:t>
            </a:r>
            <a:r>
              <a:rPr lang="en-US" sz="1850" b="1" dirty="0" err="1" smtClean="0">
                <a:solidFill>
                  <a:schemeClr val="tx1"/>
                </a:solidFill>
              </a:rPr>
              <a:t>Almaraz</a:t>
            </a:r>
            <a:r>
              <a:rPr lang="en-US" sz="1850" b="1" dirty="0">
                <a:solidFill>
                  <a:schemeClr val="tx1"/>
                </a:solidFill>
              </a:rPr>
              <a:t> </a:t>
            </a:r>
            <a:r>
              <a:rPr lang="en-US" sz="1850" b="1" dirty="0" smtClean="0">
                <a:solidFill>
                  <a:schemeClr val="tx1"/>
                </a:solidFill>
              </a:rPr>
              <a:t>-</a:t>
            </a:r>
            <a:r>
              <a:rPr lang="en-US" sz="1850" dirty="0" err="1" smtClean="0">
                <a:hlinkClick r:id="rId6"/>
              </a:rPr>
              <a:t>AnneMarie.Almaraz@sweetwaterschools.org</a:t>
            </a:r>
            <a:endParaRPr lang="en-US" sz="1850" b="1" dirty="0" smtClean="0">
              <a:solidFill>
                <a:srgbClr val="98000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1850" b="1" dirty="0" smtClean="0">
                <a:solidFill>
                  <a:schemeClr val="tx1"/>
                </a:solidFill>
              </a:rPr>
              <a:t>Trang Vu </a:t>
            </a:r>
            <a:r>
              <a:rPr lang="mr-IN" sz="1850" b="1" dirty="0" smtClean="0">
                <a:solidFill>
                  <a:schemeClr val="tx1"/>
                </a:solidFill>
              </a:rPr>
              <a:t>–</a:t>
            </a:r>
            <a:r>
              <a:rPr lang="en-US" sz="1850" b="1" dirty="0" smtClean="0">
                <a:solidFill>
                  <a:schemeClr val="tx1"/>
                </a:solidFill>
              </a:rPr>
              <a:t> </a:t>
            </a:r>
            <a:r>
              <a:rPr lang="en-US" sz="1850" dirty="0" smtClean="0">
                <a:solidFill>
                  <a:srgbClr val="980000"/>
                </a:solidFill>
                <a:hlinkClick r:id="rId7"/>
              </a:rPr>
              <a:t>tkvu1992@gmail.com</a:t>
            </a:r>
            <a:endParaRPr lang="en-US" sz="1850" dirty="0" smtClean="0">
              <a:solidFill>
                <a:srgbClr val="98000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sz="1850" b="1" dirty="0" smtClean="0">
                <a:solidFill>
                  <a:schemeClr val="tx1"/>
                </a:solidFill>
              </a:rPr>
              <a:t>Clara Mateo </a:t>
            </a:r>
            <a:r>
              <a:rPr lang="mr-IN" sz="1850" b="1" dirty="0" smtClean="0">
                <a:solidFill>
                  <a:schemeClr val="tx1"/>
                </a:solidFill>
              </a:rPr>
              <a:t>–</a:t>
            </a:r>
            <a:r>
              <a:rPr lang="en-US" sz="1850" b="1" dirty="0" smtClean="0">
                <a:solidFill>
                  <a:schemeClr val="tx1"/>
                </a:solidFill>
              </a:rPr>
              <a:t> </a:t>
            </a:r>
            <a:r>
              <a:rPr lang="en-US" sz="1850" dirty="0" smtClean="0">
                <a:solidFill>
                  <a:srgbClr val="980000"/>
                </a:solidFill>
                <a:hlinkClick r:id="rId8"/>
              </a:rPr>
              <a:t>clarakmateo@gmail.com</a:t>
            </a:r>
            <a:endParaRPr lang="en-US" sz="1850" dirty="0" smtClean="0">
              <a:solidFill>
                <a:srgbClr val="980000"/>
              </a:solidFill>
            </a:endParaRPr>
          </a:p>
          <a:p>
            <a:pPr lvl="1">
              <a:buFont typeface="Arial" charset="0"/>
              <a:buChar char="•"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5336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More Opportunities to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Engage in Discrete Mathematics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56656"/>
            <a:ext cx="7841700" cy="3364643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800" dirty="0"/>
              <a:t>Saturday, April 13, 2019, 8:00 AM-1:00 PM</a:t>
            </a:r>
            <a:r>
              <a:rPr lang="en-US" sz="2800" dirty="0" smtClean="0"/>
              <a:t>.</a:t>
            </a:r>
          </a:p>
          <a:p>
            <a:pPr marL="0" indent="0" fontAlgn="base">
              <a:buNone/>
            </a:pPr>
            <a:endParaRPr lang="en-US" sz="2800" dirty="0"/>
          </a:p>
          <a:p>
            <a:pPr fontAlgn="base"/>
            <a:r>
              <a:rPr lang="en-US" sz="2800" dirty="0"/>
              <a:t>Saturday, May 11, 2019, 8:00 AM-1:00 PM</a:t>
            </a:r>
            <a:r>
              <a:rPr lang="en-US" sz="2800" dirty="0" smtClean="0"/>
              <a:t>.</a:t>
            </a:r>
          </a:p>
          <a:p>
            <a:pPr marL="0" indent="0" fontAlgn="base">
              <a:buNone/>
            </a:pPr>
            <a:endParaRPr lang="en-US" sz="2800" dirty="0"/>
          </a:p>
          <a:p>
            <a:pPr fontAlgn="base"/>
            <a:r>
              <a:rPr lang="en-US" sz="2800" b="1" dirty="0"/>
              <a:t>Summer </a:t>
            </a:r>
            <a:r>
              <a:rPr lang="en-US" sz="2800" b="1" dirty="0" smtClean="0"/>
              <a:t>Institute</a:t>
            </a:r>
            <a:r>
              <a:rPr lang="en-US" sz="2800" dirty="0" smtClean="0"/>
              <a:t>: TBA</a:t>
            </a:r>
          </a:p>
          <a:p>
            <a:pPr fontAlgn="base"/>
            <a:endParaRPr lang="en-US" sz="2800" dirty="0" smtClean="0"/>
          </a:p>
          <a:p>
            <a:pPr marL="0" indent="0" algn="ctr" fontAlgn="base">
              <a:buNone/>
            </a:pPr>
            <a:r>
              <a:rPr lang="en-US" sz="2800" b="1" dirty="0" smtClean="0">
                <a:solidFill>
                  <a:srgbClr val="474747"/>
                </a:solidFill>
                <a:latin typeface="ArialMT" charset="0"/>
              </a:rPr>
              <a:t>To register, visit website</a:t>
            </a:r>
            <a:r>
              <a:rPr lang="en-US" sz="2800" dirty="0">
                <a:solidFill>
                  <a:srgbClr val="474747"/>
                </a:solidFill>
                <a:latin typeface="ArialMT" charset="0"/>
              </a:rPr>
              <a:t>: </a:t>
            </a:r>
            <a:r>
              <a:rPr lang="en-US" sz="2800" dirty="0">
                <a:solidFill>
                  <a:srgbClr val="474747"/>
                </a:solidFill>
                <a:latin typeface="ArialMT" charset="0"/>
                <a:hlinkClick r:id="rId2"/>
              </a:rPr>
              <a:t>https://dmpc.sdsu.edu/</a:t>
            </a:r>
            <a:endParaRPr lang="en-US" sz="2400" dirty="0">
              <a:solidFill>
                <a:srgbClr val="474747"/>
              </a:solidFill>
              <a:latin typeface="ArialMT" charset="0"/>
            </a:endParaRPr>
          </a:p>
          <a:p>
            <a:pPr fontAlgn="base"/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529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" sz="2800" b="1" dirty="0">
                <a:solidFill>
                  <a:srgbClr val="C00000"/>
                </a:solidFill>
              </a:rPr>
              <a:t>Investigate 1.2.3 - Pave the Way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1228" y="1017725"/>
            <a:ext cx="6901544" cy="2968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3200" dirty="0">
                <a:ea typeface="Times New Roman"/>
                <a:cs typeface="Times New Roman"/>
                <a:sym typeface="Times New Roman"/>
              </a:rPr>
              <a:t>You have a large collection of 1x1 blue square tiles and 1x2 green tiles. You want to pave a 1x20 walkway. In how many ways can you do this?</a:t>
            </a:r>
            <a:endParaRPr lang="en-US" sz="2800" dirty="0"/>
          </a:p>
        </p:txBody>
      </p:sp>
      <p:pic>
        <p:nvPicPr>
          <p:cNvPr id="4" name="Google Shape;155;p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17305" y="3702050"/>
            <a:ext cx="857050" cy="85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5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3632" y="3702050"/>
            <a:ext cx="1566325" cy="85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709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214471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 dirty="0" smtClean="0">
                <a:solidFill>
                  <a:srgbClr val="C00000"/>
                </a:solidFill>
              </a:rPr>
              <a:t>Agenda</a:t>
            </a:r>
            <a:endParaRPr lang="en" b="1" dirty="0">
              <a:solidFill>
                <a:srgbClr val="C00000"/>
              </a:solidFill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1147233" y="736142"/>
            <a:ext cx="7531947" cy="361283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Let’s do some math!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Circling Back to “Ways of Thinking and Mathematical Practices”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“5 </a:t>
            </a:r>
            <a:r>
              <a:rPr lang="en-US" sz="2400" b="1" dirty="0">
                <a:solidFill>
                  <a:schemeClr val="tx1"/>
                </a:solidFill>
              </a:rPr>
              <a:t>Practices for Orchestrating Productive Mathematics </a:t>
            </a:r>
            <a:r>
              <a:rPr lang="en-US" sz="2400" b="1" dirty="0" smtClean="0">
                <a:solidFill>
                  <a:schemeClr val="tx1"/>
                </a:solidFill>
              </a:rPr>
              <a:t>Discussions”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Reflection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24025"/>
            <a:ext cx="8520600" cy="5727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Tower of Hanoi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2742" y="796725"/>
            <a:ext cx="7731181" cy="298061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You are given a stack of 8 disks arranged from largest on the bottom to smallest on top, placed on a pole. </a:t>
            </a:r>
          </a:p>
          <a:p>
            <a:pPr marL="0" lvl="0" indent="0">
              <a:lnSpc>
                <a:spcPct val="115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The goal is to move the stack of disks from the left-most pole (A) to the right-most pole (C) with the following conditions:</a:t>
            </a:r>
          </a:p>
          <a:p>
            <a:pPr lvl="1">
              <a:lnSpc>
                <a:spcPct val="11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50" b="1" dirty="0" smtClean="0">
                <a:solidFill>
                  <a:srgbClr val="000000"/>
                </a:solidFill>
              </a:rPr>
              <a:t>Only </a:t>
            </a:r>
            <a:r>
              <a:rPr lang="en-US" sz="1850" b="1" dirty="0">
                <a:solidFill>
                  <a:srgbClr val="000000"/>
                </a:solidFill>
              </a:rPr>
              <a:t>one disk may be moved at a time.</a:t>
            </a:r>
          </a:p>
          <a:p>
            <a:pPr lvl="1">
              <a:lnSpc>
                <a:spcPct val="11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50" b="1" dirty="0" smtClean="0">
                <a:solidFill>
                  <a:srgbClr val="000000"/>
                </a:solidFill>
              </a:rPr>
              <a:t>A </a:t>
            </a:r>
            <a:r>
              <a:rPr lang="en-US" sz="1850" b="1" dirty="0">
                <a:solidFill>
                  <a:srgbClr val="000000"/>
                </a:solidFill>
              </a:rPr>
              <a:t>larger disk may </a:t>
            </a:r>
            <a:r>
              <a:rPr lang="en-US" sz="1850" b="1" u="sng" dirty="0">
                <a:solidFill>
                  <a:srgbClr val="000000"/>
                </a:solidFill>
              </a:rPr>
              <a:t>not</a:t>
            </a:r>
            <a:r>
              <a:rPr lang="en-US" sz="1850" b="1" dirty="0">
                <a:solidFill>
                  <a:srgbClr val="000000"/>
                </a:solidFill>
              </a:rPr>
              <a:t> be put on top of a smaller disk.</a:t>
            </a:r>
          </a:p>
          <a:p>
            <a:pPr marL="0" lvl="0" indent="0">
              <a:lnSpc>
                <a:spcPct val="115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What is the minimum number of moves needed to move all 8 disks to pole C?</a:t>
            </a:r>
          </a:p>
          <a:p>
            <a:pPr marL="0" lvl="0" indent="0">
              <a:lnSpc>
                <a:spcPct val="115000"/>
              </a:lnSpc>
              <a:spcBef>
                <a:spcPts val="300"/>
              </a:spcBef>
              <a:buNone/>
            </a:pPr>
            <a:endParaRPr lang="en-US" sz="1200" b="1" dirty="0">
              <a:solidFill>
                <a:srgbClr val="000000"/>
              </a:solidFill>
            </a:endParaRPr>
          </a:p>
          <a:p>
            <a:endParaRPr lang="en-US" sz="1800" b="1" dirty="0"/>
          </a:p>
        </p:txBody>
      </p:sp>
      <p:pic>
        <p:nvPicPr>
          <p:cNvPr id="4" name="Google Shape;72;p15" descr="8 disk tower of hanoi.png"/>
          <p:cNvPicPr preferRelativeResize="0"/>
          <p:nvPr/>
        </p:nvPicPr>
        <p:blipFill rotWithShape="1">
          <a:blip r:embed="rId2">
            <a:alphaModFix/>
          </a:blip>
          <a:srcRect t="3940" b="-3939"/>
          <a:stretch/>
        </p:blipFill>
        <p:spPr>
          <a:xfrm>
            <a:off x="3042225" y="3675725"/>
            <a:ext cx="3382799" cy="1589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843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044" y="258532"/>
            <a:ext cx="7104056" cy="96066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“Ways of Thinking and Mathematical Practices”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by Lockwood and Weber</a:t>
            </a:r>
            <a:r>
              <a:rPr lang="en-US" sz="3200" b="1" dirty="0">
                <a:solidFill>
                  <a:srgbClr val="C00000"/>
                </a:solidFill>
              </a:rPr>
              <a:t/>
            </a:r>
            <a:br>
              <a:rPr lang="en-US" sz="3200" b="1" dirty="0">
                <a:solidFill>
                  <a:srgbClr val="C00000"/>
                </a:solidFill>
              </a:rPr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2946" y="2047875"/>
            <a:ext cx="2994549" cy="432197"/>
          </a:xfrm>
        </p:spPr>
        <p:txBody>
          <a:bodyPr/>
          <a:lstStyle/>
          <a:p>
            <a:pPr algn="ctr"/>
            <a:r>
              <a:rPr lang="en-US" sz="3200" b="1" dirty="0" smtClean="0"/>
              <a:t>SMCs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0325" y="2480072"/>
            <a:ext cx="3149448" cy="2515545"/>
          </a:xfrm>
        </p:spPr>
        <p:txBody>
          <a:bodyPr>
            <a:normAutofit/>
          </a:bodyPr>
          <a:lstStyle/>
          <a:p>
            <a:r>
              <a:rPr lang="en-US" sz="2400" dirty="0"/>
              <a:t>What standards for mathematical content did we address through the Tower of Hanoi problem?</a:t>
            </a:r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2047875"/>
            <a:ext cx="2999251" cy="432197"/>
          </a:xfrm>
        </p:spPr>
        <p:txBody>
          <a:bodyPr/>
          <a:lstStyle/>
          <a:p>
            <a:pPr algn="ctr"/>
            <a:r>
              <a:rPr lang="en-US" sz="3200" b="1" dirty="0" smtClean="0"/>
              <a:t>SMPs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7" y="2480071"/>
            <a:ext cx="3254006" cy="2515545"/>
          </a:xfrm>
        </p:spPr>
        <p:txBody>
          <a:bodyPr>
            <a:normAutofit/>
          </a:bodyPr>
          <a:lstStyle/>
          <a:p>
            <a:r>
              <a:rPr lang="en-US" sz="2400" dirty="0"/>
              <a:t>What standards for mathematical practice did we engage </a:t>
            </a:r>
            <a:r>
              <a:rPr lang="en-US" sz="2400" dirty="0" smtClean="0"/>
              <a:t>in through the Tower of Hanoi problem?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365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214471"/>
            <a:ext cx="8520600" cy="62867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/>
            <a:r>
              <a:rPr lang="en-US" b="1" dirty="0" smtClean="0">
                <a:solidFill>
                  <a:srgbClr val="C00000"/>
                </a:solidFill>
              </a:rPr>
              <a:t>Mental Acts</a:t>
            </a:r>
            <a:endParaRPr lang="en" b="1" dirty="0">
              <a:solidFill>
                <a:srgbClr val="C00000"/>
              </a:solidFill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1098973" y="740419"/>
            <a:ext cx="7674060" cy="376596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fontAlgn="base">
              <a:lnSpc>
                <a:spcPct val="150000"/>
              </a:lnSpc>
              <a:spcAft>
                <a:spcPts val="1000"/>
              </a:spcAft>
            </a:pPr>
            <a:r>
              <a:rPr lang="en-US" sz="2400" dirty="0"/>
              <a:t>What mathematical activities does </a:t>
            </a:r>
            <a:r>
              <a:rPr lang="en-US" sz="2400" dirty="0" smtClean="0"/>
              <a:t>this problem </a:t>
            </a:r>
            <a:r>
              <a:rPr lang="en-US" sz="2400" dirty="0"/>
              <a:t>target? (e.g. defining, meaning-making, pattern finding, generalizing, conjecturing, justifying/proving, symbolic manipulation, </a:t>
            </a:r>
            <a:r>
              <a:rPr lang="en-US" sz="2400" dirty="0">
                <a:solidFill>
                  <a:schemeClr val="tx1"/>
                </a:solidFill>
              </a:rPr>
              <a:t>interpreting, inferring, explaining, structuring, applying, predicting, classifying, searching, problem solving, </a:t>
            </a:r>
            <a:r>
              <a:rPr lang="en-US" sz="2400" dirty="0"/>
              <a:t>etc. ) </a:t>
            </a:r>
          </a:p>
        </p:txBody>
      </p:sp>
    </p:spTree>
    <p:extLst>
      <p:ext uri="{BB962C8B-B14F-4D97-AF65-F5344CB8AC3E}">
        <p14:creationId xmlns:p14="http://schemas.microsoft.com/office/powerpoint/2010/main" val="9121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252433" y="0"/>
            <a:ext cx="8520600" cy="128986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/>
            <a:r>
              <a:rPr lang="en-US" b="1" dirty="0" smtClean="0">
                <a:solidFill>
                  <a:srgbClr val="C00000"/>
                </a:solidFill>
              </a:rPr>
              <a:t>“5 </a:t>
            </a:r>
            <a:r>
              <a:rPr lang="en-US" b="1" dirty="0">
                <a:solidFill>
                  <a:srgbClr val="C00000"/>
                </a:solidFill>
              </a:rPr>
              <a:t>Practices for Orchestrating Productive Mathematics </a:t>
            </a:r>
            <a:r>
              <a:rPr lang="en-US" b="1" dirty="0" smtClean="0">
                <a:solidFill>
                  <a:srgbClr val="C00000"/>
                </a:solidFill>
              </a:rPr>
              <a:t>Discussions”</a:t>
            </a:r>
            <a:endParaRPr lang="en" b="1" dirty="0">
              <a:solidFill>
                <a:srgbClr val="C00000"/>
              </a:solidFill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1315283" y="964966"/>
            <a:ext cx="7674060" cy="409144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56032" fontAlgn="base">
              <a:spcAft>
                <a:spcPts val="1000"/>
              </a:spcAft>
            </a:pPr>
            <a:r>
              <a:rPr lang="en-US" sz="2000" b="1" dirty="0" smtClean="0"/>
              <a:t>Anticipating</a:t>
            </a:r>
            <a:r>
              <a:rPr lang="en-US" sz="2000" dirty="0"/>
              <a:t>: </a:t>
            </a:r>
            <a:r>
              <a:rPr lang="en-US" sz="2000" dirty="0" smtClean="0"/>
              <a:t>Multiple </a:t>
            </a:r>
            <a:r>
              <a:rPr lang="en-US" sz="2000" dirty="0"/>
              <a:t>solutions before teaching, student </a:t>
            </a:r>
            <a:r>
              <a:rPr lang="en-US" sz="2000" dirty="0" smtClean="0"/>
              <a:t>thinking</a:t>
            </a:r>
          </a:p>
          <a:p>
            <a:pPr marL="256032">
              <a:spcAft>
                <a:spcPts val="1000"/>
              </a:spcAft>
            </a:pPr>
            <a:r>
              <a:rPr lang="en-US" sz="2000" b="1" dirty="0"/>
              <a:t>Monitoring: </a:t>
            </a:r>
            <a:r>
              <a:rPr lang="en-US" sz="2000" dirty="0" smtClean="0"/>
              <a:t>Seating </a:t>
            </a:r>
            <a:r>
              <a:rPr lang="en-US" sz="2000" dirty="0"/>
              <a:t>chart, tracking, anticipated solutions/ways of thinking</a:t>
            </a:r>
          </a:p>
          <a:p>
            <a:pPr marL="256032">
              <a:spcAft>
                <a:spcPts val="1000"/>
              </a:spcAft>
            </a:pPr>
            <a:r>
              <a:rPr lang="en-US" sz="2000" b="1" dirty="0"/>
              <a:t>Selecting: </a:t>
            </a:r>
            <a:r>
              <a:rPr lang="en-US" sz="2000" dirty="0" smtClean="0"/>
              <a:t>Using </a:t>
            </a:r>
            <a:r>
              <a:rPr lang="en-US" sz="2000" dirty="0"/>
              <a:t>goals, handling errors (equity and agency)</a:t>
            </a:r>
          </a:p>
          <a:p>
            <a:pPr marL="256032">
              <a:spcAft>
                <a:spcPts val="1000"/>
              </a:spcAft>
            </a:pPr>
            <a:r>
              <a:rPr lang="en-US" sz="2000" b="1" dirty="0"/>
              <a:t>Sequencing: </a:t>
            </a:r>
            <a:r>
              <a:rPr lang="en-US" sz="2000" dirty="0" smtClean="0"/>
              <a:t>Long-term </a:t>
            </a:r>
            <a:r>
              <a:rPr lang="en-US" sz="2000" dirty="0"/>
              <a:t>goals (chapter &amp; year), progression of ideas, address misconceptions (equity and agency), from concrete to abstract</a:t>
            </a:r>
          </a:p>
          <a:p>
            <a:pPr marL="256032">
              <a:spcAft>
                <a:spcPts val="1000"/>
              </a:spcAft>
            </a:pPr>
            <a:r>
              <a:rPr lang="en-US" sz="2000" b="1" dirty="0" smtClean="0"/>
              <a:t>Connecting:</a:t>
            </a:r>
            <a:r>
              <a:rPr lang="en-US" sz="2000" dirty="0" smtClean="0"/>
              <a:t> Focus </a:t>
            </a:r>
            <a:r>
              <a:rPr lang="en-US" sz="2000" dirty="0"/>
              <a:t>on meaning &amp; linking approaches, make ways of thinking explicit, connecting representations</a:t>
            </a:r>
          </a:p>
          <a:p>
            <a:pPr fontAlgn="base">
              <a:spcAft>
                <a:spcPts val="1000"/>
              </a:spcAft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21776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217709" y="205996"/>
            <a:ext cx="8520600" cy="64380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/>
            <a:r>
              <a:rPr lang="en-US" b="1" dirty="0" smtClean="0">
                <a:solidFill>
                  <a:srgbClr val="C00000"/>
                </a:solidFill>
                <a:hlinkClick r:id="rId3"/>
              </a:rPr>
              <a:t>Reflection &amp; Evaluation</a:t>
            </a:r>
            <a:endParaRPr lang="en" b="1" dirty="0">
              <a:solidFill>
                <a:srgbClr val="C00000"/>
              </a:solidFill>
            </a:endParaRPr>
          </a:p>
        </p:txBody>
      </p:sp>
      <p:sp>
        <p:nvSpPr>
          <p:cNvPr id="5" name="Shape 184"/>
          <p:cNvSpPr txBox="1">
            <a:spLocks/>
          </p:cNvSpPr>
          <p:nvPr/>
        </p:nvSpPr>
        <p:spPr>
          <a:xfrm>
            <a:off x="1286882" y="1493606"/>
            <a:ext cx="7240795" cy="3348681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Autofit/>
          </a:bodyPr>
          <a:lstStyle>
            <a:lvl1pPr marL="257175" lvl="0" indent="-257175" algn="l" defTabSz="3429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213" lvl="1" indent="-214313" algn="l" defTabSz="3429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lvl="2" indent="-171450" algn="l" defTabSz="3429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lvl="3" indent="-171450" algn="l" defTabSz="3429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lvl="4" indent="-171450" algn="l" defTabSz="3429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lvl="5" indent="-171450" algn="l" defTabSz="3429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lvl="6" indent="-171450" algn="l" defTabSz="3429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50" lvl="7" indent="-171450" algn="l" defTabSz="3429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50" lvl="8" indent="-171450" algn="l" defTabSz="3429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2400" dirty="0" smtClean="0">
                <a:solidFill>
                  <a:srgbClr val="474747"/>
                </a:solidFill>
                <a:latin typeface="ArialMT" charset="0"/>
              </a:rPr>
              <a:t>How did you feel about the mathematics we did today?</a:t>
            </a:r>
          </a:p>
          <a:p>
            <a:pPr>
              <a:spcAft>
                <a:spcPts val="1000"/>
              </a:spcAft>
            </a:pPr>
            <a:r>
              <a:rPr lang="en-US" sz="2400" dirty="0" smtClean="0">
                <a:solidFill>
                  <a:srgbClr val="474747"/>
                </a:solidFill>
                <a:latin typeface="ArialMT" charset="0"/>
              </a:rPr>
              <a:t>What do you view as the benefits of today’s class? </a:t>
            </a:r>
          </a:p>
          <a:p>
            <a:pPr>
              <a:spcAft>
                <a:spcPts val="1000"/>
              </a:spcAft>
            </a:pPr>
            <a:r>
              <a:rPr lang="en-US" sz="2400" dirty="0" smtClean="0">
                <a:solidFill>
                  <a:srgbClr val="474747"/>
                </a:solidFill>
                <a:latin typeface="ArialMT" charset="0"/>
              </a:rPr>
              <a:t>What would you like to know more about?</a:t>
            </a:r>
          </a:p>
          <a:p>
            <a:pPr>
              <a:spcAft>
                <a:spcPts val="1000"/>
              </a:spcAft>
            </a:pPr>
            <a:r>
              <a:rPr lang="en-US" sz="2400" dirty="0" smtClean="0">
                <a:solidFill>
                  <a:srgbClr val="474747"/>
                </a:solidFill>
                <a:latin typeface="ArialMT" charset="0"/>
              </a:rPr>
              <a:t>What suggestions do you have for us to improve our lesson? </a:t>
            </a:r>
            <a:endParaRPr lang="en-US" sz="2000" b="1" dirty="0" smtClean="0"/>
          </a:p>
        </p:txBody>
      </p:sp>
      <p:sp>
        <p:nvSpPr>
          <p:cNvPr id="2" name="TextBox 1">
            <a:hlinkClick r:id="rId4"/>
          </p:cNvPr>
          <p:cNvSpPr txBox="1"/>
          <p:nvPr/>
        </p:nvSpPr>
        <p:spPr>
          <a:xfrm>
            <a:off x="1487446" y="849801"/>
            <a:ext cx="6636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hlinkClick r:id="rId5"/>
              </a:rPr>
              <a:t>https://tinyurl.com/sdsu-towerofhanoi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311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214471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</a:rPr>
              <a:t>DMPC Course Overview</a:t>
            </a:r>
            <a:endParaRPr lang="en" b="1" dirty="0">
              <a:solidFill>
                <a:srgbClr val="C00000"/>
              </a:solidFill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1061421" y="593533"/>
            <a:ext cx="7272224" cy="435632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Major </a:t>
            </a:r>
            <a:r>
              <a:rPr lang="en-US" sz="1800" b="1" dirty="0"/>
              <a:t>goals</a:t>
            </a:r>
            <a:r>
              <a:rPr lang="en-US" sz="1800" b="1" dirty="0" smtClean="0"/>
              <a:t>:</a:t>
            </a:r>
          </a:p>
          <a:p>
            <a:pPr marL="0" indent="0">
              <a:buNone/>
            </a:pPr>
            <a:endParaRPr lang="en-US" sz="1800" b="1" dirty="0"/>
          </a:p>
          <a:p>
            <a:pPr fontAlgn="base"/>
            <a:r>
              <a:rPr lang="en-US" sz="1800" dirty="0"/>
              <a:t>To help students acquire knowledge of fundamental mathematics </a:t>
            </a:r>
            <a:r>
              <a:rPr lang="en-US" sz="1800" dirty="0" smtClean="0"/>
              <a:t>(Statement of Competencies in Mathematics,</a:t>
            </a:r>
            <a:r>
              <a:rPr lang="en-US" sz="1800" u="sng" dirty="0" smtClean="0"/>
              <a:t> </a:t>
            </a:r>
            <a:r>
              <a:rPr lang="en-US" sz="1800" dirty="0" smtClean="0"/>
              <a:t>ICAS)</a:t>
            </a:r>
          </a:p>
          <a:p>
            <a:pPr marL="0" indent="0" fontAlgn="base">
              <a:buNone/>
            </a:pPr>
            <a:endParaRPr lang="en-US" sz="1800" dirty="0"/>
          </a:p>
          <a:p>
            <a:pPr fontAlgn="base"/>
            <a:r>
              <a:rPr lang="en-US" sz="1800" dirty="0"/>
              <a:t>To advance students’ ways of </a:t>
            </a:r>
            <a:r>
              <a:rPr lang="en-US" sz="1800" dirty="0" smtClean="0"/>
              <a:t>thinking (CCSS </a:t>
            </a:r>
            <a:r>
              <a:rPr lang="en-US" sz="1800" dirty="0"/>
              <a:t>Standards for Mathematical </a:t>
            </a:r>
            <a:r>
              <a:rPr lang="en-US" sz="1800" dirty="0" smtClean="0"/>
              <a:t>Practice)</a:t>
            </a:r>
          </a:p>
          <a:p>
            <a:pPr marL="0" indent="0" fontAlgn="base">
              <a:buNone/>
            </a:pPr>
            <a:endParaRPr lang="en-US" sz="1800" dirty="0"/>
          </a:p>
          <a:p>
            <a:pPr fontAlgn="base"/>
            <a:r>
              <a:rPr lang="en-US" sz="1800" dirty="0"/>
              <a:t>To foster students’ mathematical curiosity and to demonstrate how mathematics can solve authentic mathematical problems</a:t>
            </a:r>
            <a:r>
              <a:rPr lang="en-US" sz="1800" dirty="0" smtClean="0"/>
              <a:t>.</a:t>
            </a:r>
          </a:p>
          <a:p>
            <a:pPr marL="0" indent="0" fontAlgn="base">
              <a:buNone/>
            </a:pPr>
            <a:endParaRPr lang="en-US" sz="1800" dirty="0"/>
          </a:p>
          <a:p>
            <a:pPr fontAlgn="base"/>
            <a:r>
              <a:rPr lang="en-US" sz="1800" dirty="0"/>
              <a:t>To facilitate students’ development of problem-solving skills, while fostering critical thinking, within an interesting setting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9845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214471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</a:rPr>
              <a:t>DMPC Course Overview</a:t>
            </a:r>
            <a:endParaRPr lang="en" b="1" dirty="0">
              <a:solidFill>
                <a:srgbClr val="C00000"/>
              </a:solidFill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1061421" y="787171"/>
            <a:ext cx="7272224" cy="416269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Games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Graph Theory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Counting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Iteration &amp; Recursion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Cryptography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339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10666</TotalTime>
  <Words>622</Words>
  <Application>Microsoft Macintosh PowerPoint</Application>
  <PresentationFormat>On-screen Show (16:9)</PresentationFormat>
  <Paragraphs>76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ArialMT</vt:lpstr>
      <vt:lpstr>Century Gothic</vt:lpstr>
      <vt:lpstr>Mangal</vt:lpstr>
      <vt:lpstr>Proxima Nova</vt:lpstr>
      <vt:lpstr>Times New Roman</vt:lpstr>
      <vt:lpstr>Wingdings 3</vt:lpstr>
      <vt:lpstr>Arial</vt:lpstr>
      <vt:lpstr>Wisp</vt:lpstr>
      <vt:lpstr>Discrete Math Project Collaborative</vt:lpstr>
      <vt:lpstr>Agenda</vt:lpstr>
      <vt:lpstr>Tower of Hanoi </vt:lpstr>
      <vt:lpstr>“Ways of Thinking and Mathematical Practices” by Lockwood and Weber </vt:lpstr>
      <vt:lpstr>Mental Acts</vt:lpstr>
      <vt:lpstr>“5 Practices for Orchestrating Productive Mathematics Discussions”</vt:lpstr>
      <vt:lpstr>Reflection &amp; Evaluation</vt:lpstr>
      <vt:lpstr>DMPC Course Overview</vt:lpstr>
      <vt:lpstr>DMPC Course Overview</vt:lpstr>
      <vt:lpstr>Beliefs About Learning</vt:lpstr>
      <vt:lpstr>For more info about DMPC…</vt:lpstr>
      <vt:lpstr>More Opportunities to  Engage in Discrete Mathematics</vt:lpstr>
      <vt:lpstr>Investigate 1.2.3 - Pave the Way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SUHSD/SDSU Discrete Math Project: Fostering Collaboration</dc:title>
  <dc:creator>osoto85 hotmail.com</dc:creator>
  <cp:lastModifiedBy>Microsoft Office User</cp:lastModifiedBy>
  <cp:revision>443</cp:revision>
  <dcterms:modified xsi:type="dcterms:W3CDTF">2019-03-12T01:00:26Z</dcterms:modified>
</cp:coreProperties>
</file>